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9"/>
  </p:notesMasterIdLst>
  <p:handoutMasterIdLst>
    <p:handoutMasterId r:id="rId10"/>
  </p:handoutMasterIdLst>
  <p:sldIdLst>
    <p:sldId id="256" r:id="rId2"/>
    <p:sldId id="274" r:id="rId3"/>
    <p:sldId id="270" r:id="rId4"/>
    <p:sldId id="272" r:id="rId5"/>
    <p:sldId id="275" r:id="rId6"/>
    <p:sldId id="276" r:id="rId7"/>
    <p:sldId id="277" r:id="rId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5" autoAdjust="0"/>
    <p:restoredTop sz="96317"/>
  </p:normalViewPr>
  <p:slideViewPr>
    <p:cSldViewPr>
      <p:cViewPr varScale="1">
        <p:scale>
          <a:sx n="68" d="100"/>
          <a:sy n="68" d="100"/>
        </p:scale>
        <p:origin x="810" y="6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3/12/2021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3/12/2021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91549-43BF-425A-AF25-75262019208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72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88825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790" y="1449148"/>
            <a:ext cx="10569247" cy="2971051"/>
          </a:xfrm>
        </p:spPr>
        <p:txBody>
          <a:bodyPr/>
          <a:lstStyle>
            <a:lvl1pPr>
              <a:defRPr sz="53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790" y="5280847"/>
            <a:ext cx="10569247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1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89" y="4800600"/>
            <a:ext cx="10558668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88825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789" y="5367338"/>
            <a:ext cx="1055866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07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532" y="1081456"/>
            <a:ext cx="6330767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63" y="1238502"/>
            <a:ext cx="5892305" cy="2645912"/>
          </a:xfrm>
        </p:spPr>
        <p:txBody>
          <a:bodyPr anchor="b"/>
          <a:lstStyle>
            <a:lvl1pPr algn="l">
              <a:defRPr sz="4199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2968" y="4443681"/>
            <a:ext cx="5890102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2670" y="1081457"/>
            <a:ext cx="3809009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588" y="2286585"/>
            <a:ext cx="4893840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6736" y="2435958"/>
            <a:ext cx="4381380" cy="2007789"/>
          </a:xfrm>
        </p:spPr>
        <p:txBody>
          <a:bodyPr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4397" y="2286001"/>
            <a:ext cx="4879029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35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1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7654" y="446089"/>
            <a:ext cx="4521171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1410" y="586171"/>
            <a:ext cx="249414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790" y="446089"/>
            <a:ext cx="6609818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89" y="447188"/>
            <a:ext cx="10569245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499" y="2222287"/>
            <a:ext cx="10551825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0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2188825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89" y="2951396"/>
            <a:ext cx="10558668" cy="1468800"/>
          </a:xfrm>
        </p:spPr>
        <p:txBody>
          <a:bodyPr anchor="b"/>
          <a:lstStyle>
            <a:lvl1pPr algn="r">
              <a:defRPr sz="4799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789" y="5281202"/>
            <a:ext cx="1055866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499" y="2222288"/>
            <a:ext cx="518452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04" y="2222287"/>
            <a:ext cx="5193230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517" y="2174875"/>
            <a:ext cx="5188505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517" y="2751139"/>
            <a:ext cx="5188504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04" y="2174875"/>
            <a:ext cx="519323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04" y="2751139"/>
            <a:ext cx="5193230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7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2872" y="446088"/>
            <a:ext cx="3546609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872" y="446088"/>
            <a:ext cx="3546609" cy="1618396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446089"/>
            <a:ext cx="6251005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2872" y="2260739"/>
            <a:ext cx="3546609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1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516" y="727523"/>
            <a:ext cx="4851724" cy="1617163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6529" y="0"/>
            <a:ext cx="6092296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516" y="2344684"/>
            <a:ext cx="4851724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4798" y="6041363"/>
            <a:ext cx="976625" cy="365125"/>
          </a:xfrm>
        </p:spPr>
        <p:txBody>
          <a:bodyPr/>
          <a:lstStyle/>
          <a:p>
            <a:fld id="{81C93FC7-9D1A-468B-98DB-D1E8D74418D9}" type="datetimeFigureOut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243" y="6041363"/>
            <a:ext cx="3294555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1423" y="5915889"/>
            <a:ext cx="1061878" cy="490599"/>
          </a:xfrm>
        </p:spPr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9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789" y="447188"/>
            <a:ext cx="10569245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790" y="2184402"/>
            <a:ext cx="10560534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396" y="6041363"/>
            <a:ext cx="864206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2195" y="6041363"/>
            <a:ext cx="134335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5551" y="5915889"/>
            <a:ext cx="1061878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999">
                <a:solidFill>
                  <a:schemeClr val="accent1"/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97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3999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39928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16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4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598920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rder_Fir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198860/train-fire-detection-using-opencv-sv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via.unisa.it/datasets/video-analysis-datasets/fire-detection-dataset/" TargetMode="External"/><Relationship Id="rId2" Type="http://schemas.openxmlformats.org/officeDocument/2006/relationships/hyperlink" Target="http://smoke.ustc.edu.cn/dataset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kaggle.com/ankan1998/fire-detection-annotated-dataset/version/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tzutalin/labelImg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qwh4yUyJuE&amp;ab_channel=CGTN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picture containing outdoor, smoke, coming, dark&#10;&#10;Description automatically generated">
            <a:extLst>
              <a:ext uri="{FF2B5EF4-FFF2-40B4-BE49-F238E27FC236}">
                <a16:creationId xmlns:a16="http://schemas.microsoft.com/office/drawing/2014/main" id="{176F7EA4-7B73-5B4A-89D1-911CD2CE3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91" r="9115"/>
          <a:stretch/>
        </p:blipFill>
        <p:spPr>
          <a:xfrm>
            <a:off x="20" y="10"/>
            <a:ext cx="12188805" cy="6857989"/>
          </a:xfrm>
          <a:prstGeom prst="rect">
            <a:avLst/>
          </a:prstGeom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3778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789" y="447188"/>
            <a:ext cx="4929116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400" dirty="0"/>
              <a:t>Fire Detection and Localization using Surveillance Camera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482" y="2743200"/>
            <a:ext cx="5334530" cy="330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457200">
              <a:buFont typeface="Wingdings 2" charset="2"/>
              <a:buChar char=""/>
            </a:pPr>
            <a:r>
              <a:rPr lang="en-US" dirty="0"/>
              <a:t>Dheeraj Reddy  | 100811270 | - Tech lead</a:t>
            </a:r>
          </a:p>
          <a:p>
            <a:pPr indent="-228600" defTabSz="457200">
              <a:buFont typeface="Wingdings 2" charset="2"/>
              <a:buChar char=""/>
            </a:pPr>
            <a:r>
              <a:rPr lang="en-US" dirty="0"/>
              <a:t>Purnima Yadav | 100800499 </a:t>
            </a:r>
          </a:p>
          <a:p>
            <a:pPr indent="-228600" defTabSz="457200">
              <a:buFont typeface="Wingdings 2" charset="2"/>
              <a:buChar char=""/>
            </a:pPr>
            <a:r>
              <a:rPr lang="en-US" dirty="0" err="1"/>
              <a:t>Ayush</a:t>
            </a:r>
            <a:r>
              <a:rPr lang="en-US" dirty="0"/>
              <a:t> </a:t>
            </a:r>
            <a:r>
              <a:rPr lang="en-US" dirty="0" err="1"/>
              <a:t>Parolia</a:t>
            </a:r>
            <a:r>
              <a:rPr lang="en-US" dirty="0"/>
              <a:t> | 100799278 </a:t>
            </a:r>
          </a:p>
          <a:p>
            <a:pPr indent="-228600" defTabSz="457200">
              <a:buFont typeface="Wingdings 2" charset="2"/>
              <a:buChar char=""/>
            </a:pPr>
            <a:r>
              <a:rPr lang="en-US" dirty="0"/>
              <a:t>Ramesh Krishna | 100766763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1868-1880-4205-8B4D-C6EE650F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Model 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CF3E-2FE2-43AE-B3CE-1750347F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571" y="2413000"/>
            <a:ext cx="7050896" cy="3632200"/>
          </a:xfrm>
        </p:spPr>
        <p:txBody>
          <a:bodyPr>
            <a:normAutofit/>
          </a:bodyPr>
          <a:lstStyle/>
          <a:p>
            <a:r>
              <a:rPr lang="en-US" dirty="0"/>
              <a:t>A study is done between various object detection models like Fast-RCNN, SSD and YOLO</a:t>
            </a:r>
          </a:p>
          <a:p>
            <a:r>
              <a:rPr lang="en-US" dirty="0"/>
              <a:t>YoloV4 model architecture is chosen as it is super fast compared to other architectures and highly efficient, and is widely chosen for live detection of objects.</a:t>
            </a:r>
          </a:p>
          <a:p>
            <a:r>
              <a:rPr lang="en-US" dirty="0"/>
              <a:t>The process for model training is all set and working, which is also currently tested for smaller dataset.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F10EDC-6FA2-BB4A-A55F-8121AC904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49" y="2484456"/>
            <a:ext cx="2461251" cy="170441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13" name="Picture 12" descr="A collage of a fire&#10;&#10;Description automatically generated with low confidence">
            <a:extLst>
              <a:ext uri="{FF2B5EF4-FFF2-40B4-BE49-F238E27FC236}">
                <a16:creationId xmlns:a16="http://schemas.microsoft.com/office/drawing/2014/main" id="{A72EC19F-2472-7240-8FE4-A61D753FD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73" y="4353464"/>
            <a:ext cx="2509004" cy="1693578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1267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1FCF5244-C62C-4E27-B395-14F26DFB1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88825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4318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3413" y="4049486"/>
            <a:ext cx="4824224" cy="18832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000">
                <a:solidFill>
                  <a:srgbClr val="FFFFFF"/>
                </a:solidFill>
              </a:rPr>
              <a:t>Dataset preparation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Picture 2" descr="A large explosion in a city&#10;&#10;Description automatically generated with medium confidence">
            <a:extLst>
              <a:ext uri="{FF2B5EF4-FFF2-40B4-BE49-F238E27FC236}">
                <a16:creationId xmlns:a16="http://schemas.microsoft.com/office/drawing/2014/main" id="{1CB83D73-8EBF-EA4E-B2F1-6D0965C73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64022" y="484633"/>
            <a:ext cx="3594325" cy="2875460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F733B72-55BB-FA4F-898E-BF47D1B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4732" y="484633"/>
            <a:ext cx="2875460" cy="28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128D7B-280A-4C95-A5A1-D44981381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665" y="3733800"/>
            <a:ext cx="5091747" cy="23621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The datasets consists of different images and videos of fire.</a:t>
            </a:r>
          </a:p>
          <a:p>
            <a:pPr defTabSz="4572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Major challenge is to annotate the images to pass into to the yolo model.</a:t>
            </a:r>
          </a:p>
          <a:p>
            <a:pPr defTabSz="4572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Currently the model is trained on 200 annotated images.</a:t>
            </a:r>
          </a:p>
          <a:p>
            <a:pPr defTabSz="457200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Target is to prepare data and train on at least 5000 images</a:t>
            </a:r>
          </a:p>
          <a:p>
            <a:pPr defTabSz="457200">
              <a:lnSpc>
                <a:spcPct val="90000"/>
              </a:lnSpc>
            </a:pPr>
            <a:r>
              <a:rPr lang="en-US" sz="1400" b="1" dirty="0">
                <a:solidFill>
                  <a:srgbClr val="FFFFFF"/>
                </a:solidFill>
              </a:rPr>
              <a:t>Data pre-processing in progress.</a:t>
            </a:r>
          </a:p>
        </p:txBody>
      </p:sp>
    </p:spTree>
    <p:extLst>
      <p:ext uri="{BB962C8B-B14F-4D97-AF65-F5344CB8AC3E}">
        <p14:creationId xmlns:p14="http://schemas.microsoft.com/office/powerpoint/2010/main" val="1126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BA3AE5-0FB8-4948-A421-5CEE1A5E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7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615FFFBF-F0D2-4BB8-BB9E-3ADC47E3B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3778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92658-79F3-42AB-AE07-7E989E9A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89" y="447188"/>
            <a:ext cx="5037722" cy="1559412"/>
          </a:xfrm>
        </p:spPr>
        <p:txBody>
          <a:bodyPr>
            <a:normAutofit/>
          </a:bodyPr>
          <a:lstStyle/>
          <a:p>
            <a:r>
              <a:rPr lang="en-US"/>
              <a:t>Project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7931A-B2D1-4B8E-9BF2-89E75910F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98" y="2413000"/>
            <a:ext cx="5014953" cy="3632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Datasets: 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http://smoke.ustc.edu.cn/datasets.htm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https://mivia.unisa.it/datasets/video-analysis-datasets/fire-detection-dataset/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https://www.kaggle.com/ankan1998/fire-detection-annotated-dataset/version/1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marL="330200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FD056B7E-FBD7-4858-966D-9C4DEDA7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7075" y="958640"/>
            <a:ext cx="4418453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CBE3D3F-657C-CB47-B803-242B39951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587" y="2025977"/>
            <a:ext cx="3831044" cy="2795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B2F4B-69BB-CF4E-A6CB-9034C752F39E}"/>
              </a:ext>
            </a:extLst>
          </p:cNvPr>
          <p:cNvSpPr txBox="1"/>
          <p:nvPr/>
        </p:nvSpPr>
        <p:spPr>
          <a:xfrm>
            <a:off x="7127075" y="6009309"/>
            <a:ext cx="26196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Fig. 1 Sample of text files generated</a:t>
            </a:r>
          </a:p>
        </p:txBody>
      </p:sp>
    </p:spTree>
    <p:extLst>
      <p:ext uri="{BB962C8B-B14F-4D97-AF65-F5344CB8AC3E}">
        <p14:creationId xmlns:p14="http://schemas.microsoft.com/office/powerpoint/2010/main" val="801992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0DF3E3-E122-4B4C-BC46-0C386B14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194" y="446088"/>
            <a:ext cx="5497618" cy="3744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56296-E405-473C-A442-77682C29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80" y="3429000"/>
            <a:ext cx="5084893" cy="3019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FD88DF-5D5D-4345-B768-147C62E692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55" t="-39691" r="23244" b="39691"/>
          <a:stretch/>
        </p:blipFill>
        <p:spPr>
          <a:xfrm>
            <a:off x="4905923" y="5720952"/>
            <a:ext cx="3116541" cy="100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7147A7-5919-41B1-80BA-639C4404F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12" y="4255853"/>
            <a:ext cx="3124200" cy="719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E66557-2E6C-4E4B-8704-17B3D835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Annotations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D78D1-84C6-5B41-BBD2-846CA3839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406" y="2260739"/>
            <a:ext cx="5081167" cy="1168261"/>
          </a:xfrm>
        </p:spPr>
        <p:txBody>
          <a:bodyPr anchor="t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Annotation Tool used is </a:t>
            </a:r>
            <a:r>
              <a:rPr lang="en-US" b="1" dirty="0" err="1"/>
              <a:t>labelImg</a:t>
            </a:r>
            <a:r>
              <a:rPr lang="en-US" dirty="0"/>
              <a:t> from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https://github.com/tzutalin/labelImg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Displayed sample annotations and generated text outputs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E1E86-EC02-F74A-88DE-ECE853562DEC}"/>
              </a:ext>
            </a:extLst>
          </p:cNvPr>
          <p:cNvSpPr txBox="1"/>
          <p:nvPr/>
        </p:nvSpPr>
        <p:spPr>
          <a:xfrm>
            <a:off x="8990012" y="4968379"/>
            <a:ext cx="306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Fig. 2 One fire image being annotated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CBBFA-6E8F-E04D-8339-7E1201EFB2AE}"/>
              </a:ext>
            </a:extLst>
          </p:cNvPr>
          <p:cNvSpPr txBox="1"/>
          <p:nvPr/>
        </p:nvSpPr>
        <p:spPr>
          <a:xfrm>
            <a:off x="303212" y="6448353"/>
            <a:ext cx="3063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Fig. 3 One fire image being annotated</a:t>
            </a:r>
          </a:p>
        </p:txBody>
      </p:sp>
    </p:spTree>
    <p:extLst>
      <p:ext uri="{BB962C8B-B14F-4D97-AF65-F5344CB8AC3E}">
        <p14:creationId xmlns:p14="http://schemas.microsoft.com/office/powerpoint/2010/main" val="42791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EF52-2329-4FF3-907B-EF60CE52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313DE-1828-44D9-A4A0-D7647CBB8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5648" y="183794"/>
            <a:ext cx="6226164" cy="31542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is trained on around 1000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is the snapshot of training the darknet detector for yolo.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2B24E-4A25-430D-8976-961D10ED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600311"/>
            <a:ext cx="10818813" cy="29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1670-48D5-445A-9791-F0B96A6F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Predictions</a:t>
            </a:r>
            <a:endParaRPr lang="en-US" dirty="0"/>
          </a:p>
        </p:txBody>
      </p:sp>
      <p:pic>
        <p:nvPicPr>
          <p:cNvPr id="6" name="Content Placeholder 5" descr="A picture containing text, train, grass, track&#10;&#10;Description automatically generated">
            <a:extLst>
              <a:ext uri="{FF2B5EF4-FFF2-40B4-BE49-F238E27FC236}">
                <a16:creationId xmlns:a16="http://schemas.microsoft.com/office/drawing/2014/main" id="{349BD1BD-A157-4BD9-94CB-2ABB0FB56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816" y="66261"/>
            <a:ext cx="6251575" cy="41807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458A4-90E1-45AC-B814-D170FF95B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3276600"/>
            <a:ext cx="5726382" cy="34367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is an example of the prediction. The Trained model is used to predict on random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tested on a random video from </a:t>
            </a:r>
            <a:r>
              <a:rPr lang="en-US" dirty="0" err="1"/>
              <a:t>youtube</a:t>
            </a:r>
            <a:r>
              <a:rPr lang="en-US" dirty="0"/>
              <a:t> at the below link. 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hlinkClick r:id="rId3"/>
              </a:rPr>
              <a:t>https://www.youtube.com/watch?v=Bqwh4yUyJuE&amp;ab_channel=CGTN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prediction video is submitted on the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723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326</Words>
  <Application>Microsoft Office PowerPoint</Application>
  <PresentationFormat>Custom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Century Gothic</vt:lpstr>
      <vt:lpstr>Corbel</vt:lpstr>
      <vt:lpstr>Courier New</vt:lpstr>
      <vt:lpstr>Wingdings 2</vt:lpstr>
      <vt:lpstr>Quotable</vt:lpstr>
      <vt:lpstr>Fire Detection and Localization using Surveillance Camera</vt:lpstr>
      <vt:lpstr>Model preparation</vt:lpstr>
      <vt:lpstr>Dataset preparation</vt:lpstr>
      <vt:lpstr>Project Resources</vt:lpstr>
      <vt:lpstr>Annotations</vt:lpstr>
      <vt:lpstr>Model Training</vt:lpstr>
      <vt:lpstr>Sample 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Detection and Localization using Surveillance Camera</dc:title>
  <dc:creator>Purnima Yadav</dc:creator>
  <cp:lastModifiedBy>Dheeraj reddy Peddireddy</cp:lastModifiedBy>
  <cp:revision>8</cp:revision>
  <dcterms:created xsi:type="dcterms:W3CDTF">2021-02-20T22:28:39Z</dcterms:created>
  <dcterms:modified xsi:type="dcterms:W3CDTF">2021-03-13T00:12:58Z</dcterms:modified>
</cp:coreProperties>
</file>